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59" r:id="rId10"/>
    <p:sldId id="264" r:id="rId11"/>
    <p:sldId id="265" r:id="rId12"/>
    <p:sldId id="267" r:id="rId13"/>
    <p:sldId id="268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61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50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50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5987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36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4845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507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26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99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63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62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632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678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361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048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977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0C29-BE9B-48F6-B54F-AE96A9C2B9A0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C6526E-99E0-4A75-87BE-34919B0FB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09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5DDB30-B3EE-4AEC-9707-306D4A554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48" y="1399518"/>
            <a:ext cx="7766936" cy="1646302"/>
          </a:xfrm>
        </p:spPr>
        <p:txBody>
          <a:bodyPr/>
          <a:lstStyle/>
          <a:p>
            <a:r>
              <a:rPr lang="en-US" b="1" i="0" u="none" strike="noStrike" dirty="0">
                <a:solidFill>
                  <a:srgbClr val="191919"/>
                </a:solidFill>
                <a:effectLst/>
              </a:rPr>
              <a:t>MPPT algorithms</a:t>
            </a:r>
            <a:endParaRPr lang="th-TH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AE2F7798-B7CA-4615-A083-76AFB14A9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639" y="3045820"/>
            <a:ext cx="7766936" cy="1096899"/>
          </a:xfrm>
        </p:spPr>
        <p:txBody>
          <a:bodyPr/>
          <a:lstStyle/>
          <a:p>
            <a:r>
              <a:rPr lang="th-TH" dirty="0"/>
              <a:t>การเพิ่มประสิทธิภาพของ</a:t>
            </a:r>
            <a:r>
              <a:rPr lang="th-TH" dirty="0" err="1"/>
              <a:t>อัลกอริธึม</a:t>
            </a:r>
            <a:r>
              <a:rPr lang="th-TH" dirty="0"/>
              <a:t>การตามรอยจุดกำลังสูงสุด</a:t>
            </a:r>
          </a:p>
        </p:txBody>
      </p:sp>
      <p:pic>
        <p:nvPicPr>
          <p:cNvPr id="1028" name="Picture 4" descr="Solar panel PNG">
            <a:extLst>
              <a:ext uri="{FF2B5EF4-FFF2-40B4-BE49-F238E27FC236}">
                <a16:creationId xmlns:a16="http://schemas.microsoft.com/office/drawing/2014/main" id="{5F06BC80-7FE8-4F66-BE31-72B3F65B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" y="3010480"/>
            <a:ext cx="3979333" cy="38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071C2A4-EDCA-4A3E-8820-70D909AF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วงจรจำลองที่ปรับปรุงใหม่โดยใช้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200" i="0" u="none" strike="noStrike" dirty="0">
                <a:solidFill>
                  <a:schemeClr val="tx1"/>
                </a:solidFill>
                <a:effectLst/>
              </a:rPr>
              <a:t>Algorithms 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</a:rPr>
              <a:t>INC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2691AC26-E48C-4865-B127-2B8CBEE2E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45" y="1626782"/>
            <a:ext cx="8596312" cy="3604435"/>
          </a:xfrm>
        </p:spPr>
      </p:pic>
    </p:spTree>
    <p:extLst>
      <p:ext uri="{BB962C8B-B14F-4D97-AF65-F5344CB8AC3E}">
        <p14:creationId xmlns:p14="http://schemas.microsoft.com/office/powerpoint/2010/main" val="59733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07C0160-42CE-434A-A302-DA7D190C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600" dirty="0">
                <a:solidFill>
                  <a:schemeClr val="tx1"/>
                </a:solidFill>
              </a:rPr>
              <a:t>พัฒนาอัลกอริทึม </a:t>
            </a:r>
            <a:r>
              <a:rPr lang="en-US" sz="3600" dirty="0">
                <a:solidFill>
                  <a:schemeClr val="tx1"/>
                </a:solidFill>
              </a:rPr>
              <a:t>INC </a:t>
            </a:r>
            <a:r>
              <a:rPr lang="th-TH" sz="3600" dirty="0">
                <a:solidFill>
                  <a:schemeClr val="tx1"/>
                </a:solidFill>
              </a:rPr>
              <a:t>ใน </a:t>
            </a:r>
            <a:r>
              <a:rPr lang="en-US" sz="3600" dirty="0">
                <a:solidFill>
                  <a:schemeClr val="tx1"/>
                </a:solidFill>
              </a:rPr>
              <a:t>C Block 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676686D-C8F4-4B6F-BC89-50EA227D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21713"/>
            <a:ext cx="4390353" cy="4559214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09C141-7B46-4A3E-A5EF-E4C2784A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009" y="471667"/>
            <a:ext cx="2113257" cy="5878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EFBB9AA-08EB-4291-A3EE-4D9BD62D1EA5}"/>
              </a:ext>
            </a:extLst>
          </p:cNvPr>
          <p:cNvSpPr txBox="1"/>
          <p:nvPr/>
        </p:nvSpPr>
        <p:spPr>
          <a:xfrm>
            <a:off x="6890036" y="138668"/>
            <a:ext cx="283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โค้ดที่ใช้</a:t>
            </a:r>
          </a:p>
        </p:txBody>
      </p:sp>
    </p:spTree>
    <p:extLst>
      <p:ext uri="{BB962C8B-B14F-4D97-AF65-F5344CB8AC3E}">
        <p14:creationId xmlns:p14="http://schemas.microsoft.com/office/powerpoint/2010/main" val="50308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5E8A42-E000-4752-8BCF-CF16D89C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ประสิทธิภาพเฉลี่ยของ</a:t>
            </a:r>
            <a:r>
              <a:rPr lang="th-TH" sz="3600" dirty="0">
                <a:solidFill>
                  <a:schemeClr val="tx1"/>
                </a:solidFill>
              </a:rPr>
              <a:t>อัลกอริทึม </a:t>
            </a:r>
            <a:r>
              <a:rPr lang="en-US" sz="2400" dirty="0">
                <a:solidFill>
                  <a:schemeClr val="tx1"/>
                </a:solidFill>
              </a:rPr>
              <a:t>INC </a:t>
            </a:r>
            <a:r>
              <a:rPr lang="th-TH" dirty="0">
                <a:solidFill>
                  <a:schemeClr val="tx1"/>
                </a:solidFill>
              </a:rPr>
              <a:t>ที่ได้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+mn-lt"/>
              </a:rPr>
              <a:t>MPPT_efficiency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)</a:t>
            </a:r>
            <a:br>
              <a:rPr lang="en-US" sz="1800" dirty="0">
                <a:solidFill>
                  <a:srgbClr val="000000"/>
                </a:solidFill>
              </a:rPr>
            </a:b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C1FC879-79D8-48D9-81D9-17572A76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431" y="1270000"/>
            <a:ext cx="8596312" cy="3500888"/>
          </a:xfrm>
        </p:spPr>
      </p:pic>
    </p:spTree>
    <p:extLst>
      <p:ext uri="{BB962C8B-B14F-4D97-AF65-F5344CB8AC3E}">
        <p14:creationId xmlns:p14="http://schemas.microsoft.com/office/powerpoint/2010/main" val="334443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D998A7-9FB4-4EDC-8FCD-FD739468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เปรียบเทียบประสิทธิภาพของแต่ละอัลกอริทึม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C8C1F64-1EA0-46D3-8282-41761B5D5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830" y="1476102"/>
            <a:ext cx="6973273" cy="1952898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EC1F8A3-2D41-477F-B08A-7765C7D6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57" y="3647038"/>
            <a:ext cx="6973273" cy="195289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0EED7B2-BF88-43F5-95A6-869D2481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599" y="1476102"/>
            <a:ext cx="3315163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EB59E8-AC54-45EC-8594-CFE854F4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018270"/>
          </a:xfrm>
        </p:spPr>
        <p:txBody>
          <a:bodyPr>
            <a:normAutofit fontScale="90000"/>
          </a:bodyPr>
          <a:lstStyle/>
          <a:p>
            <a:r>
              <a:rPr lang="th-TH" sz="3200" b="1" dirty="0">
                <a:solidFill>
                  <a:schemeClr val="tx1"/>
                </a:solidFill>
              </a:rPr>
              <a:t>                               อีกหนึ่งเป้าหมายที่ทำไม่สำเร็จ</a:t>
            </a:r>
            <a:br>
              <a:rPr lang="th-TH" sz="3200" dirty="0">
                <a:solidFill>
                  <a:schemeClr val="tx1"/>
                </a:solidFill>
              </a:rPr>
            </a:br>
            <a:r>
              <a:rPr lang="th-TH" sz="3200" dirty="0">
                <a:solidFill>
                  <a:schemeClr val="tx1"/>
                </a:solidFill>
              </a:rPr>
              <a:t>คือการนำ </a:t>
            </a:r>
            <a:r>
              <a:rPr lang="en-US" sz="2200" dirty="0">
                <a:solidFill>
                  <a:schemeClr val="tx1"/>
                </a:solidFill>
              </a:rPr>
              <a:t>AI</a:t>
            </a:r>
            <a:r>
              <a:rPr lang="th-TH" sz="2200" dirty="0">
                <a:solidFill>
                  <a:schemeClr val="tx1"/>
                </a:solidFill>
              </a:rPr>
              <a:t> </a:t>
            </a:r>
            <a:r>
              <a:rPr lang="th-TH" sz="3200" dirty="0">
                <a:solidFill>
                  <a:schemeClr val="tx1"/>
                </a:solidFill>
              </a:rPr>
              <a:t>หรือ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Artificial Neuron Network (ANN</a:t>
            </a:r>
            <a:r>
              <a:rPr lang="en-US" sz="2700" b="0" i="0" u="none" strike="noStrike" dirty="0">
                <a:solidFill>
                  <a:srgbClr val="000000"/>
                </a:solidFill>
                <a:effectLst/>
              </a:rPr>
              <a:t>)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</a:rPr>
            </a:br>
            <a:r>
              <a:rPr lang="th-TH" sz="3200" b="0" i="0" u="none" strike="noStrike" dirty="0">
                <a:solidFill>
                  <a:srgbClr val="000000"/>
                </a:solidFill>
                <a:effectLst/>
              </a:rPr>
              <a:t>มาใช้ในการพัฒนาพัฒนาอัลกอริทึมการตามรอยจุดกำลังสูงสุด </a:t>
            </a:r>
            <a:r>
              <a:rPr lang="th-TH" sz="22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MPPT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th-TH" sz="3100" dirty="0">
                <a:solidFill>
                  <a:srgbClr val="000000"/>
                </a:solidFill>
              </a:rPr>
              <a:t>ชื่อ 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</a:rPr>
              <a:t>Algorithms Modified P&amp;O (MP&amp;O)</a:t>
            </a:r>
            <a:br>
              <a:rPr lang="th-TH" sz="1050" dirty="0"/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</a:rPr>
            </a:br>
            <a:endParaRPr lang="th-TH" sz="3200" dirty="0">
              <a:solidFill>
                <a:schemeClr val="tx1"/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BD963DC-982D-44EF-9D27-343F49E8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2452366"/>
            <a:ext cx="4735357" cy="4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52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1C82B2-E984-47B1-B528-068ABCE5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388" y="617838"/>
            <a:ext cx="8596668" cy="1320800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Artificial Neuron Network (ANN)</a:t>
            </a:r>
            <a:endParaRPr lang="th-TH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3D7657E-BC16-4ED6-B8A1-8435C55E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65" y="1400432"/>
            <a:ext cx="5931632" cy="43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389BCD-D09F-4D4A-A321-3642585B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39" y="617838"/>
            <a:ext cx="8596668" cy="1320800"/>
          </a:xfrm>
        </p:spPr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ปัญหาที่พบจนไม่สามารถดำเนินการได้สำเร็จ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708391B-D622-4DFE-82EB-C61C2386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227"/>
            <a:ext cx="9166882" cy="13208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1.การ</a:t>
            </a:r>
            <a:r>
              <a:rPr lang="th-TH" sz="2400" dirty="0" err="1">
                <a:solidFill>
                  <a:schemeClr val="tx1"/>
                </a:solidFill>
              </a:rPr>
              <a:t>เทรน</a:t>
            </a:r>
            <a:r>
              <a:rPr lang="th-TH" sz="2400" dirty="0">
                <a:solidFill>
                  <a:schemeClr val="tx1"/>
                </a:solidFill>
              </a:rPr>
              <a:t>โมเดล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th-TH" sz="2400" dirty="0">
                <a:solidFill>
                  <a:schemeClr val="tx1"/>
                </a:solidFill>
              </a:rPr>
              <a:t>ในโปรแกรม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th-TH" sz="2400" dirty="0">
                <a:solidFill>
                  <a:schemeClr val="tx1"/>
                </a:solidFill>
              </a:rPr>
              <a:t>ไม่สามารถ</a:t>
            </a:r>
            <a:r>
              <a:rPr lang="th-TH" sz="2400" dirty="0" err="1">
                <a:solidFill>
                  <a:schemeClr val="tx1"/>
                </a:solidFill>
              </a:rPr>
              <a:t>เทรน</a:t>
            </a:r>
            <a:r>
              <a:rPr lang="th-TH" sz="2400" dirty="0">
                <a:solidFill>
                  <a:schemeClr val="tx1"/>
                </a:solidFill>
              </a:rPr>
              <a:t>ได้สำเร็จ</a:t>
            </a:r>
            <a:br>
              <a:rPr lang="th-TH" sz="2400" dirty="0">
                <a:solidFill>
                  <a:schemeClr val="tx1"/>
                </a:solidFill>
              </a:rPr>
            </a:br>
            <a:r>
              <a:rPr lang="th-TH" sz="2400" dirty="0">
                <a:solidFill>
                  <a:schemeClr val="tx1"/>
                </a:solidFill>
              </a:rPr>
              <a:t>2.ไม่ทราบวิธีการนำเอาโมเดล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ANN </a:t>
            </a:r>
            <a:r>
              <a:rPr lang="th-TH" sz="2400" dirty="0">
                <a:solidFill>
                  <a:schemeClr val="tx1"/>
                </a:solidFill>
              </a:rPr>
              <a:t>ไปใช้ในโปรแกรม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PSIM </a:t>
            </a:r>
            <a:r>
              <a:rPr lang="th-TH" sz="2400" dirty="0">
                <a:solidFill>
                  <a:schemeClr val="tx1"/>
                </a:solidFill>
              </a:rPr>
              <a:t>ได้</a:t>
            </a:r>
            <a:br>
              <a:rPr lang="th-TH" sz="2400" dirty="0">
                <a:solidFill>
                  <a:schemeClr val="tx1"/>
                </a:solidFill>
              </a:rPr>
            </a:br>
            <a:r>
              <a:rPr lang="th-TH" sz="2400" dirty="0">
                <a:solidFill>
                  <a:schemeClr val="tx1"/>
                </a:solidFill>
              </a:rPr>
              <a:t>3.ไม่สามารถใช้วิธี </a:t>
            </a:r>
            <a:r>
              <a:rPr lang="en-US" sz="2400" dirty="0">
                <a:solidFill>
                  <a:schemeClr val="tx1"/>
                </a:solidFill>
              </a:rPr>
              <a:t>co-simulation </a:t>
            </a:r>
            <a:r>
              <a:rPr lang="th-TH" sz="2400" dirty="0">
                <a:solidFill>
                  <a:schemeClr val="tx1"/>
                </a:solidFill>
              </a:rPr>
              <a:t>ระหว่างโปรแกรม </a:t>
            </a:r>
            <a:r>
              <a:rPr lang="en-US" sz="2000" dirty="0">
                <a:solidFill>
                  <a:schemeClr val="tx1"/>
                </a:solidFill>
              </a:rPr>
              <a:t>PSIM</a:t>
            </a:r>
            <a:r>
              <a:rPr lang="th-TH" sz="2400" dirty="0">
                <a:solidFill>
                  <a:schemeClr val="tx1"/>
                </a:solidFill>
              </a:rPr>
              <a:t> กับ </a:t>
            </a:r>
            <a:r>
              <a:rPr lang="en-US" sz="2000" dirty="0">
                <a:solidFill>
                  <a:schemeClr val="tx1"/>
                </a:solidFill>
              </a:rPr>
              <a:t>MATLAB SIMULINK</a:t>
            </a:r>
            <a:r>
              <a:rPr lang="th-TH" sz="2400" dirty="0">
                <a:solidFill>
                  <a:schemeClr val="tx1"/>
                </a:solidFill>
              </a:rPr>
              <a:t> เพื่อทำการ</a:t>
            </a:r>
            <a:r>
              <a:rPr lang="th-TH" sz="2400" dirty="0" err="1">
                <a:solidFill>
                  <a:schemeClr val="tx1"/>
                </a:solidFill>
              </a:rPr>
              <a:t>เทรน</a:t>
            </a:r>
            <a:r>
              <a:rPr lang="en-US" sz="2400" dirty="0">
                <a:solidFill>
                  <a:schemeClr val="tx1"/>
                </a:solidFill>
              </a:rPr>
              <a:t> AI </a:t>
            </a:r>
            <a:r>
              <a:rPr lang="th-TH" sz="2400" dirty="0">
                <a:solidFill>
                  <a:schemeClr val="tx1"/>
                </a:solidFill>
              </a:rPr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73528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328C8F-9DB5-45B2-8213-3497D294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05" y="503691"/>
            <a:ext cx="8596668" cy="1320800"/>
          </a:xfrm>
        </p:spPr>
        <p:txBody>
          <a:bodyPr/>
          <a:lstStyle/>
          <a:p>
            <a:r>
              <a:rPr lang="en-US" b="1" i="0" u="none" strike="noStrike" dirty="0">
                <a:solidFill>
                  <a:srgbClr val="191919"/>
                </a:solidFill>
                <a:effectLst/>
              </a:rPr>
              <a:t>MPPT </a:t>
            </a:r>
            <a:r>
              <a:rPr lang="th-TH" b="1" i="0" u="none" strike="noStrike" dirty="0">
                <a:solidFill>
                  <a:srgbClr val="191919"/>
                </a:solidFill>
                <a:effectLst/>
              </a:rPr>
              <a:t>คืออะไร ?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3A8654F-D424-4A57-883E-64820E65A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95" y="1270902"/>
            <a:ext cx="9035078" cy="3880773"/>
          </a:xfrm>
        </p:spPr>
        <p:txBody>
          <a:bodyPr/>
          <a:lstStyle/>
          <a:p>
            <a:r>
              <a:rPr lang="en-US" dirty="0"/>
              <a:t>             </a:t>
            </a:r>
            <a:r>
              <a:rPr lang="en-US" sz="2400" dirty="0"/>
              <a:t>MPPT </a:t>
            </a:r>
            <a:r>
              <a:rPr lang="th-TH" sz="2400" dirty="0"/>
              <a:t>ย่อมาจาก </a:t>
            </a:r>
            <a:r>
              <a:rPr lang="en-US" sz="2400" dirty="0"/>
              <a:t>Maximum power point tracking </a:t>
            </a:r>
            <a:r>
              <a:rPr lang="th-TH" sz="2400" dirty="0"/>
              <a:t>คือ </a:t>
            </a:r>
            <a:r>
              <a:rPr lang="th-TH" sz="2400" dirty="0" err="1"/>
              <a:t>อัล</a:t>
            </a:r>
            <a:r>
              <a:rPr lang="th-TH" sz="2400" dirty="0"/>
              <a:t>กล</a:t>
            </a:r>
            <a:r>
              <a:rPr lang="th-TH" sz="2400" dirty="0" err="1"/>
              <a:t>ิธึ่ม</a:t>
            </a:r>
            <a:r>
              <a:rPr lang="th-TH" sz="2400" dirty="0"/>
              <a:t>หรือรูปแบบการคำนวณอย่างหนึ่ง ที่นำมาใช้กับการทำงานของเครื่องผลิตไฟฟ้ากระแสตรง เช่น กังหันลม</a:t>
            </a:r>
            <a:r>
              <a:rPr lang="th-TH" sz="2400" dirty="0" err="1"/>
              <a:t>เเละ</a:t>
            </a:r>
            <a:r>
              <a:rPr lang="th-TH" sz="2400" dirty="0"/>
              <a:t>แผงโซล่าเซลล์ เพื่อผลิตกระแสไฟฟ้าให้มีประสิทธิภาพและมีเสถียรภาพมากขึ้น เพราะในความเป็นจริงพลังงานไฟฟ้าที่ได้จากเครื่องผลิตกระไฟฟ้ากระแสตรงเหล่านี้ มีความไม่แน่นอน ขึ้นอยู่กับปริมาณและความเข้มของแสงอาทิตย์      </a:t>
            </a:r>
            <a:r>
              <a:rPr lang="th-TH" sz="2400" dirty="0" err="1"/>
              <a:t>อัล</a:t>
            </a:r>
            <a:r>
              <a:rPr lang="th-TH" sz="2400" dirty="0"/>
              <a:t>กอ</a:t>
            </a:r>
            <a:r>
              <a:rPr lang="th-TH" sz="2400" dirty="0" err="1"/>
              <a:t>ลิธึ่ม</a:t>
            </a:r>
            <a:r>
              <a:rPr lang="th-TH" sz="2400" dirty="0"/>
              <a:t>หรือรูปแบบการคำนวณแบบ </a:t>
            </a:r>
            <a:r>
              <a:rPr lang="en-US" sz="2400" dirty="0"/>
              <a:t>MPPT </a:t>
            </a:r>
            <a:r>
              <a:rPr lang="th-TH" sz="2400" dirty="0"/>
              <a:t>จึงถูกคิดค้นขึ้นมาเพื่อเอาจุดที่ก่อให้เกิดพลังงานไฟฟ้าสูงสุดมาใช้งานไม่ว่าความเข้มของแสงอาทิตย์หรือความเร็วลมจะเปลี่ยนไป </a:t>
            </a:r>
            <a:endParaRPr lang="th-TH" dirty="0"/>
          </a:p>
        </p:txBody>
      </p:sp>
      <p:pic>
        <p:nvPicPr>
          <p:cNvPr id="2050" name="Picture 2" descr="แผงชาร์จพลังงานแสงอาทิตย์ จอแสดงผล lcd 100 a mppt | Shopee Thailand">
            <a:extLst>
              <a:ext uri="{FF2B5EF4-FFF2-40B4-BE49-F238E27FC236}">
                <a16:creationId xmlns:a16="http://schemas.microsoft.com/office/drawing/2014/main" id="{BA2C7C39-82AB-4302-AAEC-6CB08975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3611453"/>
            <a:ext cx="2844114" cy="2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4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415EBC-E4CF-42A1-9080-8402D399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400" b="1" dirty="0">
                <a:solidFill>
                  <a:schemeClr val="tx1"/>
                </a:solidFill>
              </a:rPr>
              <a:t>เป้าหมายของโครงงาน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100225D-82F8-4FEA-B568-1390707EE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799" y="157570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/>
              <a:t>1.พัฒนาอัลกอริทึมการตามรอยจุดกำลังสูงสุด</a:t>
            </a:r>
            <a:r>
              <a:rPr lang="en-US" sz="3200" dirty="0"/>
              <a:t>(MPPT)</a:t>
            </a:r>
          </a:p>
          <a:p>
            <a:pPr marL="0" indent="0">
              <a:buNone/>
            </a:pPr>
            <a:r>
              <a:rPr lang="en-US" sz="2000" dirty="0"/>
              <a:t>2.</a:t>
            </a:r>
            <a:r>
              <a:rPr lang="th-TH" sz="3200" dirty="0"/>
              <a:t>เปรียบเทียบประสิทธิภาพอัลกอริทึมการตามรอยจุดกำลังสูงสุด</a:t>
            </a:r>
            <a:r>
              <a:rPr lang="en-US" sz="3200" dirty="0"/>
              <a:t>(MPPT)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13040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2ABBC5-6007-4DF0-AEDB-6F0EBEBC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วงจรจำลองเดิมที่จะใช้พัฒนาในโปรแกรม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psim</a:t>
            </a: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A89DCDCC-59A3-45A9-89C2-545DFB0C1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85" y="1361518"/>
            <a:ext cx="7401582" cy="3881437"/>
          </a:xfrm>
        </p:spPr>
      </p:pic>
    </p:spTree>
    <p:extLst>
      <p:ext uri="{BB962C8B-B14F-4D97-AF65-F5344CB8AC3E}">
        <p14:creationId xmlns:p14="http://schemas.microsoft.com/office/powerpoint/2010/main" val="6802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D387A0-4A48-43A7-99CA-B0B05BAC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112" y="856734"/>
            <a:ext cx="9348115" cy="1320800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Algorithms Perturbation and Observation (P&amp;O)</a:t>
            </a:r>
            <a:endParaRPr lang="th-TH" sz="2800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63DF127C-FC36-43AC-92AE-1B6969573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810" y="1488281"/>
            <a:ext cx="4208677" cy="3881437"/>
          </a:xfr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E5B1B46-0B30-4352-92D6-90D979949F74}"/>
              </a:ext>
            </a:extLst>
          </p:cNvPr>
          <p:cNvSpPr txBox="1"/>
          <p:nvPr/>
        </p:nvSpPr>
        <p:spPr>
          <a:xfrm>
            <a:off x="2987010" y="5631934"/>
            <a:ext cx="610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Flowchart Perturbation and Observation (P&amp;O)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9455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584D47-AA71-4565-A120-419E0A5D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วงจรจำลองที่ปรับปรุงใหม่โดยใช้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200" i="0" u="none" strike="noStrike" dirty="0">
                <a:solidFill>
                  <a:schemeClr val="tx1"/>
                </a:solidFill>
                <a:effectLst/>
              </a:rPr>
              <a:t>Algorithms P&amp;O</a:t>
            </a: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BD93ECB7-A800-4D7B-BD87-E362AEC20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57" y="1616500"/>
            <a:ext cx="8985121" cy="3624999"/>
          </a:xfrm>
        </p:spPr>
      </p:pic>
    </p:spTree>
    <p:extLst>
      <p:ext uri="{BB962C8B-B14F-4D97-AF65-F5344CB8AC3E}">
        <p14:creationId xmlns:p14="http://schemas.microsoft.com/office/powerpoint/2010/main" val="259086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0D6ECF-7773-42D8-8337-F9D733BA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dirty="0">
                <a:solidFill>
                  <a:schemeClr val="tx1"/>
                </a:solidFill>
              </a:rPr>
              <a:t>พัฒนาอัลกอริทึม </a:t>
            </a:r>
            <a:r>
              <a:rPr lang="en-US" sz="3200" dirty="0">
                <a:solidFill>
                  <a:schemeClr val="tx1"/>
                </a:solidFill>
              </a:rPr>
              <a:t>P&amp;O </a:t>
            </a:r>
            <a:r>
              <a:rPr lang="th-TH" sz="3200" dirty="0">
                <a:solidFill>
                  <a:schemeClr val="tx1"/>
                </a:solidFill>
              </a:rPr>
              <a:t>ใน </a:t>
            </a:r>
            <a:r>
              <a:rPr lang="en-US" sz="3200" dirty="0">
                <a:solidFill>
                  <a:schemeClr val="tx1"/>
                </a:solidFill>
              </a:rPr>
              <a:t>C Block </a:t>
            </a:r>
            <a:endParaRPr lang="th-TH" sz="3200" dirty="0">
              <a:solidFill>
                <a:schemeClr val="tx1"/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4361D81-A5E8-4E5E-8985-26C613F1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8546"/>
            <a:ext cx="4553330" cy="4768260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B78DAE17-C52E-40F6-AD4B-26D29B654C5E}"/>
              </a:ext>
            </a:extLst>
          </p:cNvPr>
          <p:cNvSpPr txBox="1"/>
          <p:nvPr/>
        </p:nvSpPr>
        <p:spPr>
          <a:xfrm>
            <a:off x="7093236" y="424934"/>
            <a:ext cx="194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โค้ดที่ใช้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E1F07EC-01EB-4C9A-A993-D8CF7FC2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38" y="794266"/>
            <a:ext cx="1649262" cy="5566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90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BEE7D8-1D99-481B-BA92-0D13A16E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chemeClr val="tx1"/>
                </a:solidFill>
              </a:rPr>
              <a:t>ประสิทธิภาพเฉลี่ยของ</a:t>
            </a:r>
            <a:r>
              <a:rPr lang="th-TH" sz="3600" dirty="0">
                <a:solidFill>
                  <a:schemeClr val="tx1"/>
                </a:solidFill>
              </a:rPr>
              <a:t>อัลกอริทึม </a:t>
            </a:r>
            <a:r>
              <a:rPr lang="en-US" sz="2400" dirty="0">
                <a:solidFill>
                  <a:schemeClr val="tx1"/>
                </a:solidFill>
              </a:rPr>
              <a:t>P&amp;O </a:t>
            </a:r>
            <a:r>
              <a:rPr lang="th-TH" dirty="0">
                <a:solidFill>
                  <a:schemeClr val="tx1"/>
                </a:solidFill>
              </a:rPr>
              <a:t>ที่ได้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+mn-lt"/>
              </a:rPr>
              <a:t>MPPT_efficiency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)</a:t>
            </a:r>
            <a:br>
              <a:rPr lang="en-US" sz="1800" dirty="0">
                <a:solidFill>
                  <a:srgbClr val="000000"/>
                </a:solidFill>
              </a:rPr>
            </a:b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3D1915D-0A16-444F-A56F-96085024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464988"/>
            <a:ext cx="8596312" cy="3295555"/>
          </a:xfrm>
        </p:spPr>
      </p:pic>
    </p:spTree>
    <p:extLst>
      <p:ext uri="{BB962C8B-B14F-4D97-AF65-F5344CB8AC3E}">
        <p14:creationId xmlns:p14="http://schemas.microsoft.com/office/powerpoint/2010/main" val="348500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201894-1199-4AFF-8579-BB3DB202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39" y="586626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Algorithms Incremental conduction (INC)</a:t>
            </a:r>
            <a:endParaRPr lang="th-TH" sz="2800" dirty="0"/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8B462378-78AE-446B-99E1-B7F2E5D69D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72" y="1360617"/>
            <a:ext cx="598153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15CF50A-BF3D-4174-8711-C48938135AF6}"/>
              </a:ext>
            </a:extLst>
          </p:cNvPr>
          <p:cNvSpPr txBox="1"/>
          <p:nvPr/>
        </p:nvSpPr>
        <p:spPr>
          <a:xfrm>
            <a:off x="3045941" y="5469236"/>
            <a:ext cx="610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Flowchart Incremental conduction (INC)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79157051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</TotalTime>
  <Words>372</Words>
  <Application>Microsoft Office PowerPoint</Application>
  <PresentationFormat>แบบจอกว้าง</PresentationFormat>
  <Paragraphs>25</Paragraphs>
  <Slides>16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เหลี่ยมเพชร</vt:lpstr>
      <vt:lpstr>MPPT algorithms</vt:lpstr>
      <vt:lpstr>MPPT คืออะไร ?</vt:lpstr>
      <vt:lpstr>เป้าหมายของโครงงาน</vt:lpstr>
      <vt:lpstr>วงจรจำลองเดิมที่จะใช้พัฒนาในโปรแกรม psim</vt:lpstr>
      <vt:lpstr>Algorithms Perturbation and Observation (P&amp;O)</vt:lpstr>
      <vt:lpstr>วงจรจำลองที่ปรับปรุงใหม่โดยใช้ Algorithms P&amp;O</vt:lpstr>
      <vt:lpstr>พัฒนาอัลกอริทึม P&amp;O ใน C Block </vt:lpstr>
      <vt:lpstr>ประสิทธิภาพเฉลี่ยของอัลกอริทึม P&amp;O ที่ได้(MPPT_efficiency) </vt:lpstr>
      <vt:lpstr>Algorithms Incremental conduction (INC)</vt:lpstr>
      <vt:lpstr>วงจรจำลองที่ปรับปรุงใหม่โดยใช้ Algorithms INC</vt:lpstr>
      <vt:lpstr>พัฒนาอัลกอริทึม INC ใน C Block </vt:lpstr>
      <vt:lpstr>ประสิทธิภาพเฉลี่ยของอัลกอริทึม INC ที่ได้(MPPT_efficiency) </vt:lpstr>
      <vt:lpstr>เปรียบเทียบประสิทธิภาพของแต่ละอัลกอริทึม</vt:lpstr>
      <vt:lpstr>                               อีกหนึ่งเป้าหมายที่ทำไม่สำเร็จ คือการนำ AI หรือ Artificial Neuron Network (ANN) มาใช้ในการพัฒนาพัฒนาอัลกอริทึมการตามรอยจุดกำลังสูงสุด (MPPT) ชื่อ Algorithms Modified P&amp;O (MP&amp;O)   </vt:lpstr>
      <vt:lpstr>Artificial Neuron Network (ANN)</vt:lpstr>
      <vt:lpstr>ปัญหาที่พบจนไม่สามารถดำเนินการได้สำเร็จ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MPPT algorithms</dc:title>
  <dc:creator>Natthapong TUEMSOONGNERN</dc:creator>
  <cp:lastModifiedBy>Natthapong TUEMSOONGNERN</cp:lastModifiedBy>
  <cp:revision>16</cp:revision>
  <dcterms:created xsi:type="dcterms:W3CDTF">2021-07-02T02:18:15Z</dcterms:created>
  <dcterms:modified xsi:type="dcterms:W3CDTF">2021-07-02T06:14:14Z</dcterms:modified>
</cp:coreProperties>
</file>